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5E3C"/>
    <a:srgbClr val="876C5B"/>
    <a:srgbClr val="B34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34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gif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FD1CB-3532-DE46-B67A-E4F60083B22E}"/>
              </a:ext>
            </a:extLst>
          </p:cNvPr>
          <p:cNvSpPr/>
          <p:nvPr/>
        </p:nvSpPr>
        <p:spPr>
          <a:xfrm>
            <a:off x="7347942" y="2466534"/>
            <a:ext cx="9829800" cy="2272284"/>
          </a:xfrm>
          <a:prstGeom prst="rect">
            <a:avLst/>
          </a:prstGeom>
          <a:solidFill>
            <a:srgbClr val="8B5E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0" y="9040210"/>
            <a:ext cx="18288000" cy="2272284"/>
          </a:xfrm>
          <a:custGeom>
            <a:avLst/>
            <a:gdLst/>
            <a:ahLst/>
            <a:cxnLst/>
            <a:rect l="l" t="t" r="r" b="b"/>
            <a:pathLst>
              <a:path w="18288000" h="2272284">
                <a:moveTo>
                  <a:pt x="0" y="0"/>
                </a:moveTo>
                <a:lnTo>
                  <a:pt x="18288000" y="0"/>
                </a:lnTo>
                <a:lnTo>
                  <a:pt x="18288000" y="2272284"/>
                </a:lnTo>
                <a:lnTo>
                  <a:pt x="0" y="227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38" b="-63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3951" y="3135154"/>
            <a:ext cx="7627822" cy="6159467"/>
          </a:xfrm>
          <a:custGeom>
            <a:avLst/>
            <a:gdLst/>
            <a:ahLst/>
            <a:cxnLst/>
            <a:rect l="l" t="t" r="r" b="b"/>
            <a:pathLst>
              <a:path w="7627822" h="6159467">
                <a:moveTo>
                  <a:pt x="0" y="0"/>
                </a:moveTo>
                <a:lnTo>
                  <a:pt x="7627822" y="0"/>
                </a:lnTo>
                <a:lnTo>
                  <a:pt x="7627822" y="6159466"/>
                </a:lnTo>
                <a:lnTo>
                  <a:pt x="0" y="6159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6483871" y="5096477"/>
            <a:ext cx="1675134" cy="4161823"/>
          </a:xfrm>
          <a:custGeom>
            <a:avLst/>
            <a:gdLst/>
            <a:ahLst/>
            <a:cxnLst/>
            <a:rect l="l" t="t" r="r" b="b"/>
            <a:pathLst>
              <a:path w="1675134" h="4161823">
                <a:moveTo>
                  <a:pt x="0" y="0"/>
                </a:moveTo>
                <a:lnTo>
                  <a:pt x="1675134" y="0"/>
                </a:lnTo>
                <a:lnTo>
                  <a:pt x="1675134" y="4161823"/>
                </a:lnTo>
                <a:lnTo>
                  <a:pt x="0" y="416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30409" y="5731040"/>
            <a:ext cx="1248637" cy="967694"/>
          </a:xfrm>
          <a:custGeom>
            <a:avLst/>
            <a:gdLst/>
            <a:ahLst/>
            <a:cxnLst/>
            <a:rect l="l" t="t" r="r" b="b"/>
            <a:pathLst>
              <a:path w="1248637" h="967694">
                <a:moveTo>
                  <a:pt x="0" y="0"/>
                </a:moveTo>
                <a:lnTo>
                  <a:pt x="1248637" y="0"/>
                </a:lnTo>
                <a:lnTo>
                  <a:pt x="1248637" y="967694"/>
                </a:lnTo>
                <a:lnTo>
                  <a:pt x="0" y="967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918114" y="7871512"/>
            <a:ext cx="1399245" cy="1608328"/>
          </a:xfrm>
          <a:custGeom>
            <a:avLst/>
            <a:gdLst/>
            <a:ahLst/>
            <a:cxnLst/>
            <a:rect l="l" t="t" r="r" b="b"/>
            <a:pathLst>
              <a:path w="1399245" h="1608328">
                <a:moveTo>
                  <a:pt x="1399245" y="0"/>
                </a:moveTo>
                <a:lnTo>
                  <a:pt x="0" y="0"/>
                </a:lnTo>
                <a:lnTo>
                  <a:pt x="0" y="1608328"/>
                </a:lnTo>
                <a:lnTo>
                  <a:pt x="1399245" y="1608328"/>
                </a:lnTo>
                <a:lnTo>
                  <a:pt x="13992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8114" y="-1922454"/>
            <a:ext cx="16230600" cy="4022685"/>
          </a:xfrm>
          <a:custGeom>
            <a:avLst/>
            <a:gdLst/>
            <a:ahLst/>
            <a:cxnLst/>
            <a:rect l="l" t="t" r="r" b="b"/>
            <a:pathLst>
              <a:path w="16230600" h="5457539">
                <a:moveTo>
                  <a:pt x="0" y="0"/>
                </a:moveTo>
                <a:lnTo>
                  <a:pt x="16230600" y="0"/>
                </a:lnTo>
                <a:lnTo>
                  <a:pt x="16230600" y="5457539"/>
                </a:lnTo>
                <a:lnTo>
                  <a:pt x="0" y="5457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11565" y="7108143"/>
            <a:ext cx="4348110" cy="2371696"/>
          </a:xfrm>
          <a:custGeom>
            <a:avLst/>
            <a:gdLst/>
            <a:ahLst/>
            <a:cxnLst/>
            <a:rect l="l" t="t" r="r" b="b"/>
            <a:pathLst>
              <a:path w="4348110" h="2371696">
                <a:moveTo>
                  <a:pt x="0" y="0"/>
                </a:moveTo>
                <a:lnTo>
                  <a:pt x="4348110" y="0"/>
                </a:lnTo>
                <a:lnTo>
                  <a:pt x="4348110" y="2371697"/>
                </a:lnTo>
                <a:lnTo>
                  <a:pt x="0" y="2371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64588" y="2610855"/>
            <a:ext cx="9021032" cy="203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84"/>
              </a:lnSpc>
              <a:spcBef>
                <a:spcPct val="0"/>
              </a:spcBef>
            </a:pPr>
            <a:r>
              <a:rPr lang="en-US" sz="29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objective of this project is to analyze coffee shop retail sales data to generate actionable insights that can support revenue growth, operational efficiency, and product strategy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94228" y="7342078"/>
            <a:ext cx="2433444" cy="2468413"/>
          </a:xfrm>
          <a:custGeom>
            <a:avLst/>
            <a:gdLst/>
            <a:ahLst/>
            <a:cxnLst/>
            <a:rect l="l" t="t" r="r" b="b"/>
            <a:pathLst>
              <a:path w="2433444" h="2468413">
                <a:moveTo>
                  <a:pt x="0" y="0"/>
                </a:moveTo>
                <a:lnTo>
                  <a:pt x="2433444" y="0"/>
                </a:lnTo>
                <a:lnTo>
                  <a:pt x="2433444" y="2468413"/>
                </a:lnTo>
                <a:lnTo>
                  <a:pt x="0" y="246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94284" y="1527826"/>
            <a:ext cx="7854916" cy="76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57"/>
              </a:lnSpc>
              <a:spcBef>
                <a:spcPct val="0"/>
              </a:spcBef>
            </a:pPr>
            <a:r>
              <a:rPr lang="en-US" sz="446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Business Insights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03814" y="2936520"/>
            <a:ext cx="10034955" cy="256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  <a:spcBef>
                <a:spcPct val="0"/>
              </a:spcBef>
            </a:pPr>
            <a:r>
              <a:rPr lang="en-US" sz="243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</a:t>
            </a:r>
          </a:p>
          <a:p>
            <a:pPr marL="524970" lvl="1" indent="-262485" algn="l">
              <a:lnSpc>
                <a:spcPts val="340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Morning hours drive the majority of revenue</a:t>
            </a:r>
          </a:p>
          <a:p>
            <a:pPr marL="524970" lvl="1" indent="-262485" algn="l">
              <a:lnSpc>
                <a:spcPts val="340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Coffee and tea dominate category performance</a:t>
            </a:r>
          </a:p>
          <a:p>
            <a:pPr marL="524970" lvl="1" indent="-262485" algn="l">
              <a:lnSpc>
                <a:spcPts val="340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spend per customer is low but scalable</a:t>
            </a:r>
          </a:p>
          <a:p>
            <a:pPr marL="524970" lvl="1" indent="-262485" algn="l">
              <a:lnSpc>
                <a:spcPts val="340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Location performance is consistent but optimizable</a:t>
            </a:r>
          </a:p>
          <a:p>
            <a:pPr marL="524970" lvl="1" indent="-262485" algn="l">
              <a:lnSpc>
                <a:spcPts val="340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mix favors classic beverages</a:t>
            </a:r>
          </a:p>
        </p:txBody>
      </p:sp>
      <p:sp>
        <p:nvSpPr>
          <p:cNvPr id="5" name="Freeform 5"/>
          <p:cNvSpPr/>
          <p:nvPr/>
        </p:nvSpPr>
        <p:spPr>
          <a:xfrm>
            <a:off x="357524" y="336625"/>
            <a:ext cx="1674539" cy="2286060"/>
          </a:xfrm>
          <a:custGeom>
            <a:avLst/>
            <a:gdLst/>
            <a:ahLst/>
            <a:cxnLst/>
            <a:rect l="l" t="t" r="r" b="b"/>
            <a:pathLst>
              <a:path w="1674539" h="2286060">
                <a:moveTo>
                  <a:pt x="0" y="0"/>
                </a:moveTo>
                <a:lnTo>
                  <a:pt x="1674539" y="0"/>
                </a:lnTo>
                <a:lnTo>
                  <a:pt x="1674539" y="2286060"/>
                </a:lnTo>
                <a:lnTo>
                  <a:pt x="0" y="228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2232" y="7502809"/>
            <a:ext cx="1867682" cy="2111370"/>
          </a:xfrm>
          <a:custGeom>
            <a:avLst/>
            <a:gdLst/>
            <a:ahLst/>
            <a:cxnLst/>
            <a:rect l="l" t="t" r="r" b="b"/>
            <a:pathLst>
              <a:path w="1867682" h="2111370">
                <a:moveTo>
                  <a:pt x="0" y="0"/>
                </a:moveTo>
                <a:lnTo>
                  <a:pt x="1867682" y="0"/>
                </a:lnTo>
                <a:lnTo>
                  <a:pt x="1867682" y="2111370"/>
                </a:lnTo>
                <a:lnTo>
                  <a:pt x="0" y="2111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67200" y="1591515"/>
            <a:ext cx="9042099" cy="721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428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STRATEGIC RECOMMENDATIONS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00880" y="2971569"/>
            <a:ext cx="10086239" cy="2300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111" lvl="1" indent="-285556" algn="l">
              <a:lnSpc>
                <a:spcPts val="3703"/>
              </a:lnSpc>
              <a:buFont typeface="Arial"/>
              <a:buChar char="•"/>
            </a:pPr>
            <a:r>
              <a:rPr lang="en-US" sz="2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Optimize staffing and inventory during morning peak hours</a:t>
            </a:r>
          </a:p>
          <a:p>
            <a:pPr marL="571111" lvl="1" indent="-285556" algn="l">
              <a:lnSpc>
                <a:spcPts val="3703"/>
              </a:lnSpc>
              <a:buFont typeface="Arial"/>
              <a:buChar char="•"/>
            </a:pPr>
            <a:r>
              <a:rPr lang="en-US" sz="2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Introduce off-peak and weekend promotions</a:t>
            </a:r>
          </a:p>
          <a:p>
            <a:pPr marL="571111" lvl="1" indent="-285556" algn="l">
              <a:lnSpc>
                <a:spcPts val="3703"/>
              </a:lnSpc>
              <a:buFont typeface="Arial"/>
              <a:buChar char="•"/>
            </a:pPr>
            <a:r>
              <a:rPr lang="en-US" sz="2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Upsell size upgrades and bundled products</a:t>
            </a:r>
          </a:p>
          <a:p>
            <a:pPr marL="571111" lvl="1" indent="-285556" algn="l">
              <a:lnSpc>
                <a:spcPts val="3703"/>
              </a:lnSpc>
              <a:buFont typeface="Arial"/>
              <a:buChar char="•"/>
            </a:pPr>
            <a:r>
              <a:rPr lang="en-US" sz="2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 premium variants of top-selling beverages</a:t>
            </a:r>
          </a:p>
          <a:p>
            <a:pPr marL="571111" lvl="1" indent="-285556" algn="l">
              <a:lnSpc>
                <a:spcPts val="3703"/>
              </a:lnSpc>
              <a:buFont typeface="Arial"/>
              <a:buChar char="•"/>
            </a:pPr>
            <a:r>
              <a:rPr lang="en-US" sz="264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 data definitions to enhance reporting accuracy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226621"/>
            <a:ext cx="1984302" cy="2632573"/>
          </a:xfrm>
          <a:custGeom>
            <a:avLst/>
            <a:gdLst/>
            <a:ahLst/>
            <a:cxnLst/>
            <a:rect l="l" t="t" r="r" b="b"/>
            <a:pathLst>
              <a:path w="1984302" h="2632573">
                <a:moveTo>
                  <a:pt x="0" y="0"/>
                </a:moveTo>
                <a:lnTo>
                  <a:pt x="1984302" y="0"/>
                </a:lnTo>
                <a:lnTo>
                  <a:pt x="1984302" y="2632573"/>
                </a:lnTo>
                <a:lnTo>
                  <a:pt x="0" y="263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2208" y="4390811"/>
            <a:ext cx="11803585" cy="151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84"/>
              </a:lnSpc>
            </a:pPr>
            <a:r>
              <a:rPr lang="en-US" sz="1248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525999" y="8975725"/>
            <a:ext cx="20596573" cy="3086100"/>
            <a:chOff x="0" y="0"/>
            <a:chExt cx="542461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24612" cy="812800"/>
            </a:xfrm>
            <a:custGeom>
              <a:avLst/>
              <a:gdLst/>
              <a:ahLst/>
              <a:cxnLst/>
              <a:rect l="l" t="t" r="r" b="b"/>
              <a:pathLst>
                <a:path w="5424612" h="812800">
                  <a:moveTo>
                    <a:pt x="0" y="0"/>
                  </a:moveTo>
                  <a:lnTo>
                    <a:pt x="5424612" y="0"/>
                  </a:lnTo>
                  <a:lnTo>
                    <a:pt x="54246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9C7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42461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0061" y="-807689"/>
            <a:ext cx="1849618" cy="3672779"/>
            <a:chOff x="0" y="0"/>
            <a:chExt cx="2466157" cy="4897038"/>
          </a:xfrm>
        </p:grpSpPr>
        <p:sp>
          <p:nvSpPr>
            <p:cNvPr id="7" name="Freeform 7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4309626" y="-807689"/>
            <a:ext cx="1849618" cy="3672779"/>
            <a:chOff x="0" y="0"/>
            <a:chExt cx="2466157" cy="4897038"/>
          </a:xfrm>
        </p:grpSpPr>
        <p:sp>
          <p:nvSpPr>
            <p:cNvPr id="10" name="Freeform 10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8219191" y="-807689"/>
            <a:ext cx="1849618" cy="3672779"/>
            <a:chOff x="0" y="0"/>
            <a:chExt cx="2466157" cy="4897038"/>
          </a:xfrm>
        </p:grpSpPr>
        <p:sp>
          <p:nvSpPr>
            <p:cNvPr id="13" name="Freeform 13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2128756" y="-807689"/>
            <a:ext cx="1849618" cy="3672779"/>
            <a:chOff x="0" y="0"/>
            <a:chExt cx="2466157" cy="4897038"/>
          </a:xfrm>
        </p:grpSpPr>
        <p:sp>
          <p:nvSpPr>
            <p:cNvPr id="16" name="Freeform 16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6038321" y="-807689"/>
            <a:ext cx="1849618" cy="3672779"/>
            <a:chOff x="0" y="0"/>
            <a:chExt cx="2466157" cy="4897038"/>
          </a:xfrm>
        </p:grpSpPr>
        <p:sp>
          <p:nvSpPr>
            <p:cNvPr id="19" name="Freeform 19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5999" y="8975725"/>
            <a:ext cx="20596573" cy="3086100"/>
            <a:chOff x="0" y="0"/>
            <a:chExt cx="542461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24612" cy="812800"/>
            </a:xfrm>
            <a:custGeom>
              <a:avLst/>
              <a:gdLst/>
              <a:ahLst/>
              <a:cxnLst/>
              <a:rect l="l" t="t" r="r" b="b"/>
              <a:pathLst>
                <a:path w="5424612" h="812800">
                  <a:moveTo>
                    <a:pt x="0" y="0"/>
                  </a:moveTo>
                  <a:lnTo>
                    <a:pt x="5424612" y="0"/>
                  </a:lnTo>
                  <a:lnTo>
                    <a:pt x="542461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9C7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2461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31109" y="7880567"/>
            <a:ext cx="2882358" cy="1918078"/>
          </a:xfrm>
          <a:custGeom>
            <a:avLst/>
            <a:gdLst/>
            <a:ahLst/>
            <a:cxnLst/>
            <a:rect l="l" t="t" r="r" b="b"/>
            <a:pathLst>
              <a:path w="2882358" h="1918078">
                <a:moveTo>
                  <a:pt x="0" y="0"/>
                </a:moveTo>
                <a:lnTo>
                  <a:pt x="2882358" y="0"/>
                </a:lnTo>
                <a:lnTo>
                  <a:pt x="2882358" y="1918078"/>
                </a:lnTo>
                <a:lnTo>
                  <a:pt x="0" y="1918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64262" y="7210908"/>
            <a:ext cx="500626" cy="826343"/>
          </a:xfrm>
          <a:custGeom>
            <a:avLst/>
            <a:gdLst/>
            <a:ahLst/>
            <a:cxnLst/>
            <a:rect l="l" t="t" r="r" b="b"/>
            <a:pathLst>
              <a:path w="500626" h="826343">
                <a:moveTo>
                  <a:pt x="0" y="0"/>
                </a:moveTo>
                <a:lnTo>
                  <a:pt x="500626" y="0"/>
                </a:lnTo>
                <a:lnTo>
                  <a:pt x="500626" y="826343"/>
                </a:lnTo>
                <a:lnTo>
                  <a:pt x="0" y="826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47428" y="1890073"/>
            <a:ext cx="7816305" cy="7908572"/>
          </a:xfrm>
          <a:custGeom>
            <a:avLst/>
            <a:gdLst/>
            <a:ahLst/>
            <a:cxnLst/>
            <a:rect l="l" t="t" r="r" b="b"/>
            <a:pathLst>
              <a:path w="7816305" h="7908572">
                <a:moveTo>
                  <a:pt x="0" y="0"/>
                </a:moveTo>
                <a:lnTo>
                  <a:pt x="7816306" y="0"/>
                </a:lnTo>
                <a:lnTo>
                  <a:pt x="7816306" y="7908572"/>
                </a:lnTo>
                <a:lnTo>
                  <a:pt x="0" y="79085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25561" y="6876456"/>
            <a:ext cx="1390122" cy="1294551"/>
          </a:xfrm>
          <a:custGeom>
            <a:avLst/>
            <a:gdLst/>
            <a:ahLst/>
            <a:cxnLst/>
            <a:rect l="l" t="t" r="r" b="b"/>
            <a:pathLst>
              <a:path w="1390122" h="1294551">
                <a:moveTo>
                  <a:pt x="0" y="0"/>
                </a:moveTo>
                <a:lnTo>
                  <a:pt x="1390122" y="0"/>
                </a:lnTo>
                <a:lnTo>
                  <a:pt x="1390122" y="1294550"/>
                </a:lnTo>
                <a:lnTo>
                  <a:pt x="0" y="1294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813873"/>
            <a:ext cx="6326790" cy="686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8"/>
              </a:lnSpc>
            </a:pPr>
            <a:r>
              <a:rPr lang="en-US" sz="402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Things to Analyze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5380" y="2739390"/>
            <a:ext cx="11271156" cy="427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by day of the week and hour of the day?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Are there any peak times for sales activities? 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total sales revenue for each month?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across different store location?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is the average price/order per person? 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products are the best selling in terms of quantity and revenue?</a:t>
            </a:r>
          </a:p>
          <a:p>
            <a:pPr marL="582936" lvl="1" indent="-291468" algn="l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 do sales vary by product category and type ?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71949" y="-716854"/>
            <a:ext cx="1849618" cy="3672779"/>
            <a:chOff x="0" y="0"/>
            <a:chExt cx="2466157" cy="4897038"/>
          </a:xfrm>
        </p:grpSpPr>
        <p:sp>
          <p:nvSpPr>
            <p:cNvPr id="12" name="Freeform 12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4569007" y="-716854"/>
            <a:ext cx="1849618" cy="3672779"/>
            <a:chOff x="0" y="0"/>
            <a:chExt cx="2466157" cy="4897038"/>
          </a:xfrm>
        </p:grpSpPr>
        <p:sp>
          <p:nvSpPr>
            <p:cNvPr id="15" name="Freeform 15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8366066" y="-716854"/>
            <a:ext cx="1849618" cy="3672779"/>
            <a:chOff x="0" y="0"/>
            <a:chExt cx="2466157" cy="4897038"/>
          </a:xfrm>
        </p:grpSpPr>
        <p:sp>
          <p:nvSpPr>
            <p:cNvPr id="18" name="Freeform 18"/>
            <p:cNvSpPr/>
            <p:nvPr/>
          </p:nvSpPr>
          <p:spPr>
            <a:xfrm>
              <a:off x="0" y="1709760"/>
              <a:ext cx="2466157" cy="3187279"/>
            </a:xfrm>
            <a:custGeom>
              <a:avLst/>
              <a:gdLst/>
              <a:ahLst/>
              <a:cxnLst/>
              <a:rect l="l" t="t" r="r" b="b"/>
              <a:pathLst>
                <a:path w="2466157" h="3187279">
                  <a:moveTo>
                    <a:pt x="0" y="0"/>
                  </a:moveTo>
                  <a:lnTo>
                    <a:pt x="2466157" y="0"/>
                  </a:lnTo>
                  <a:lnTo>
                    <a:pt x="2466157" y="3187278"/>
                  </a:lnTo>
                  <a:lnTo>
                    <a:pt x="0" y="3187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03634" y="0"/>
              <a:ext cx="1258888" cy="1896955"/>
            </a:xfrm>
            <a:custGeom>
              <a:avLst/>
              <a:gdLst/>
              <a:ahLst/>
              <a:cxnLst/>
              <a:rect l="l" t="t" r="r" b="b"/>
              <a:pathLst>
                <a:path w="1258888" h="1896955">
                  <a:moveTo>
                    <a:pt x="0" y="0"/>
                  </a:moveTo>
                  <a:lnTo>
                    <a:pt x="1258888" y="0"/>
                  </a:lnTo>
                  <a:lnTo>
                    <a:pt x="1258888" y="1896955"/>
                  </a:lnTo>
                  <a:lnTo>
                    <a:pt x="0" y="189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00869"/>
            <a:ext cx="4676776" cy="5423696"/>
            <a:chOff x="0" y="0"/>
            <a:chExt cx="6235702" cy="7231594"/>
          </a:xfrm>
        </p:grpSpPr>
        <p:sp>
          <p:nvSpPr>
            <p:cNvPr id="3" name="Freeform 3"/>
            <p:cNvSpPr/>
            <p:nvPr/>
          </p:nvSpPr>
          <p:spPr>
            <a:xfrm>
              <a:off x="364000" y="2328258"/>
              <a:ext cx="5773444" cy="4582671"/>
            </a:xfrm>
            <a:custGeom>
              <a:avLst/>
              <a:gdLst/>
              <a:ahLst/>
              <a:cxnLst/>
              <a:rect l="l" t="t" r="r" b="b"/>
              <a:pathLst>
                <a:path w="5773444" h="4582671">
                  <a:moveTo>
                    <a:pt x="0" y="0"/>
                  </a:moveTo>
                  <a:lnTo>
                    <a:pt x="5773443" y="0"/>
                  </a:lnTo>
                  <a:lnTo>
                    <a:pt x="5773443" y="4582671"/>
                  </a:lnTo>
                  <a:lnTo>
                    <a:pt x="0" y="45826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07438">
              <a:off x="1106030" y="5221033"/>
              <a:ext cx="5035775" cy="1649216"/>
            </a:xfrm>
            <a:custGeom>
              <a:avLst/>
              <a:gdLst/>
              <a:ahLst/>
              <a:cxnLst/>
              <a:rect l="l" t="t" r="r" b="b"/>
              <a:pathLst>
                <a:path w="5035775" h="1649216">
                  <a:moveTo>
                    <a:pt x="0" y="0"/>
                  </a:moveTo>
                  <a:lnTo>
                    <a:pt x="5035775" y="0"/>
                  </a:lnTo>
                  <a:lnTo>
                    <a:pt x="5035775" y="1649216"/>
                  </a:lnTo>
                  <a:lnTo>
                    <a:pt x="0" y="1649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64000" y="3737445"/>
              <a:ext cx="2673090" cy="2376688"/>
            </a:xfrm>
            <a:custGeom>
              <a:avLst/>
              <a:gdLst/>
              <a:ahLst/>
              <a:cxnLst/>
              <a:rect l="l" t="t" r="r" b="b"/>
              <a:pathLst>
                <a:path w="2673090" h="2376688">
                  <a:moveTo>
                    <a:pt x="0" y="0"/>
                  </a:moveTo>
                  <a:lnTo>
                    <a:pt x="2673089" y="0"/>
                  </a:lnTo>
                  <a:lnTo>
                    <a:pt x="2673089" y="2376687"/>
                  </a:lnTo>
                  <a:lnTo>
                    <a:pt x="0" y="2376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256" b="-37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749159">
              <a:off x="428347" y="280799"/>
              <a:ext cx="3067762" cy="4298090"/>
            </a:xfrm>
            <a:custGeom>
              <a:avLst/>
              <a:gdLst/>
              <a:ahLst/>
              <a:cxnLst/>
              <a:rect l="l" t="t" r="r" b="b"/>
              <a:pathLst>
                <a:path w="3067762" h="4298090">
                  <a:moveTo>
                    <a:pt x="0" y="0"/>
                  </a:moveTo>
                  <a:lnTo>
                    <a:pt x="3067762" y="0"/>
                  </a:lnTo>
                  <a:lnTo>
                    <a:pt x="3067762" y="4298090"/>
                  </a:lnTo>
                  <a:lnTo>
                    <a:pt x="0" y="4298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912380">
              <a:off x="849347" y="2957247"/>
              <a:ext cx="1184145" cy="1560396"/>
            </a:xfrm>
            <a:custGeom>
              <a:avLst/>
              <a:gdLst/>
              <a:ahLst/>
              <a:cxnLst/>
              <a:rect l="l" t="t" r="r" b="b"/>
              <a:pathLst>
                <a:path w="1184145" h="1560396">
                  <a:moveTo>
                    <a:pt x="0" y="0"/>
                  </a:moveTo>
                  <a:lnTo>
                    <a:pt x="1184144" y="0"/>
                  </a:lnTo>
                  <a:lnTo>
                    <a:pt x="1184144" y="1560396"/>
                  </a:lnTo>
                  <a:lnTo>
                    <a:pt x="0" y="1560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3613" r="-44677" b="-3580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912380" flipH="1">
              <a:off x="811202" y="2889518"/>
              <a:ext cx="1184145" cy="1393796"/>
            </a:xfrm>
            <a:custGeom>
              <a:avLst/>
              <a:gdLst/>
              <a:ahLst/>
              <a:cxnLst/>
              <a:rect l="l" t="t" r="r" b="b"/>
              <a:pathLst>
                <a:path w="1184145" h="1393796">
                  <a:moveTo>
                    <a:pt x="1184145" y="0"/>
                  </a:moveTo>
                  <a:lnTo>
                    <a:pt x="0" y="0"/>
                  </a:lnTo>
                  <a:lnTo>
                    <a:pt x="0" y="1393796"/>
                  </a:lnTo>
                  <a:lnTo>
                    <a:pt x="1184145" y="1393796"/>
                  </a:lnTo>
                  <a:lnTo>
                    <a:pt x="1184145" y="0"/>
                  </a:lnTo>
                  <a:close/>
                </a:path>
              </a:pathLst>
            </a:custGeom>
            <a:blipFill>
              <a:blip r:embed="rId6"/>
              <a:stretch>
                <a:fillRect l="-53613" t="-11952" r="-44677" b="-40086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945089" y="2241961"/>
              <a:ext cx="1357657" cy="2172251"/>
            </a:xfrm>
            <a:custGeom>
              <a:avLst/>
              <a:gdLst/>
              <a:ahLst/>
              <a:cxnLst/>
              <a:rect l="l" t="t" r="r" b="b"/>
              <a:pathLst>
                <a:path w="1357657" h="2172251">
                  <a:moveTo>
                    <a:pt x="0" y="0"/>
                  </a:moveTo>
                  <a:lnTo>
                    <a:pt x="1357656" y="0"/>
                  </a:lnTo>
                  <a:lnTo>
                    <a:pt x="1357656" y="2172251"/>
                  </a:lnTo>
                  <a:lnTo>
                    <a:pt x="0" y="2172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1912793">
            <a:off x="14720873" y="7454199"/>
            <a:ext cx="5750451" cy="5340731"/>
          </a:xfrm>
          <a:custGeom>
            <a:avLst/>
            <a:gdLst/>
            <a:ahLst/>
            <a:cxnLst/>
            <a:rect l="l" t="t" r="r" b="b"/>
            <a:pathLst>
              <a:path w="5750451" h="5340731">
                <a:moveTo>
                  <a:pt x="0" y="0"/>
                </a:moveTo>
                <a:lnTo>
                  <a:pt x="5750451" y="0"/>
                </a:lnTo>
                <a:lnTo>
                  <a:pt x="5750451" y="5340731"/>
                </a:lnTo>
                <a:lnTo>
                  <a:pt x="0" y="5340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87705" y="1214746"/>
            <a:ext cx="9322041" cy="7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3"/>
              </a:lnSpc>
            </a:pPr>
            <a:r>
              <a:rPr lang="en-US" sz="435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Business Metrics (KPIs)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04977" y="3005468"/>
            <a:ext cx="10420669" cy="305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6"/>
              </a:lnSpc>
            </a:pPr>
            <a:r>
              <a:rPr lang="en-US" sz="24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dashboard tracks the following core performance indicators:</a:t>
            </a:r>
          </a:p>
          <a:p>
            <a:pPr algn="just">
              <a:lnSpc>
                <a:spcPts val="3476"/>
              </a:lnSpc>
            </a:pPr>
            <a:endParaRPr lang="en-US" sz="248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6140" lvl="1" indent="-268070" algn="just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Sales Revenue</a:t>
            </a: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$698,812.33</a:t>
            </a:r>
          </a:p>
          <a:p>
            <a:pPr marL="536140" lvl="1" indent="-268070" algn="just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Footfall</a:t>
            </a: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149,116 customers</a:t>
            </a:r>
          </a:p>
          <a:p>
            <a:pPr marL="536140" lvl="1" indent="-268070" algn="just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Bill per Person</a:t>
            </a: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$4.69</a:t>
            </a:r>
          </a:p>
          <a:p>
            <a:pPr marL="536140" lvl="1" indent="-268070" algn="just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Orders per Person</a:t>
            </a:r>
            <a:r>
              <a:rPr lang="en-US" sz="24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1.44</a:t>
            </a:r>
          </a:p>
          <a:p>
            <a:pPr algn="just">
              <a:lnSpc>
                <a:spcPts val="3476"/>
              </a:lnSpc>
            </a:pPr>
            <a:endParaRPr lang="en-US" sz="248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76525" y="6693228"/>
            <a:ext cx="10344400" cy="129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4"/>
              </a:lnSpc>
              <a:spcBef>
                <a:spcPct val="0"/>
              </a:spcBef>
            </a:pPr>
            <a:r>
              <a:rPr lang="en-US" sz="248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</a:t>
            </a:r>
          </a:p>
          <a:p>
            <a:pPr algn="l">
              <a:lnSpc>
                <a:spcPts val="3474"/>
              </a:lnSpc>
              <a:spcBef>
                <a:spcPct val="0"/>
              </a:spcBef>
            </a:pPr>
            <a:r>
              <a:rPr lang="en-US" sz="24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spending is relatively low per visit, indicating strong potential for upselling, bundling, and premium product positioning.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125645" y="3053093"/>
            <a:ext cx="4732031" cy="2362810"/>
            <a:chOff x="0" y="0"/>
            <a:chExt cx="6309375" cy="31504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09375" cy="1622599"/>
            </a:xfrm>
            <a:custGeom>
              <a:avLst/>
              <a:gdLst/>
              <a:ahLst/>
              <a:cxnLst/>
              <a:rect l="l" t="t" r="r" b="b"/>
              <a:pathLst>
                <a:path w="6309375" h="1622599">
                  <a:moveTo>
                    <a:pt x="0" y="0"/>
                  </a:moveTo>
                  <a:lnTo>
                    <a:pt x="6309375" y="0"/>
                  </a:lnTo>
                  <a:lnTo>
                    <a:pt x="6309375" y="1622599"/>
                  </a:lnTo>
                  <a:lnTo>
                    <a:pt x="0" y="1622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r="-10573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4669" y="1622599"/>
              <a:ext cx="6294706" cy="1527814"/>
            </a:xfrm>
            <a:custGeom>
              <a:avLst/>
              <a:gdLst/>
              <a:ahLst/>
              <a:cxnLst/>
              <a:rect l="l" t="t" r="r" b="b"/>
              <a:pathLst>
                <a:path w="6294706" h="1527814">
                  <a:moveTo>
                    <a:pt x="0" y="0"/>
                  </a:moveTo>
                  <a:lnTo>
                    <a:pt x="6294706" y="0"/>
                  </a:lnTo>
                  <a:lnTo>
                    <a:pt x="6294706" y="1527814"/>
                  </a:lnTo>
                  <a:lnTo>
                    <a:pt x="0" y="1527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9417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05060">
            <a:off x="14168450" y="-3016626"/>
            <a:ext cx="5362455" cy="4980380"/>
          </a:xfrm>
          <a:custGeom>
            <a:avLst/>
            <a:gdLst/>
            <a:ahLst/>
            <a:cxnLst/>
            <a:rect l="l" t="t" r="r" b="b"/>
            <a:pathLst>
              <a:path w="5362455" h="4980380">
                <a:moveTo>
                  <a:pt x="0" y="0"/>
                </a:moveTo>
                <a:lnTo>
                  <a:pt x="5362455" y="0"/>
                </a:lnTo>
                <a:lnTo>
                  <a:pt x="5362455" y="4980380"/>
                </a:lnTo>
                <a:lnTo>
                  <a:pt x="0" y="498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3422" y="2328497"/>
            <a:ext cx="11020251" cy="598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Findings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volume peaks between 7 AM and 10 AM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highest quantity ordered occurs around 9–10 AM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decline significantly after 11 AM and remain flat through the afternoon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 activity after 7 PM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Interpretation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coffee shop is highly dependent on morning demand, suggesting commuter-driven purchasing behavior.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Increase staffing and inventory during morning peak hours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Introduce afternoon promotions to improve off-peak utilization</a:t>
            </a:r>
          </a:p>
          <a:p>
            <a:pPr algn="l">
              <a:lnSpc>
                <a:spcPts val="3220"/>
              </a:lnSpc>
            </a:pPr>
            <a:endParaRPr lang="en-US" sz="23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450683" y="2376122"/>
            <a:ext cx="7458333" cy="5115652"/>
          </a:xfrm>
          <a:custGeom>
            <a:avLst/>
            <a:gdLst/>
            <a:ahLst/>
            <a:cxnLst/>
            <a:rect l="l" t="t" r="r" b="b"/>
            <a:pathLst>
              <a:path w="7458333" h="5115652">
                <a:moveTo>
                  <a:pt x="0" y="0"/>
                </a:moveTo>
                <a:lnTo>
                  <a:pt x="7458333" y="0"/>
                </a:lnTo>
                <a:lnTo>
                  <a:pt x="7458333" y="5115651"/>
                </a:lnTo>
                <a:lnTo>
                  <a:pt x="0" y="5115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993548" y="952500"/>
            <a:ext cx="7568189" cy="647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7"/>
              </a:lnSpc>
            </a:pPr>
            <a:r>
              <a:rPr lang="en-US" sz="37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Trend by Hour of the Day</a:t>
            </a:r>
          </a:p>
        </p:txBody>
      </p:sp>
      <p:sp>
        <p:nvSpPr>
          <p:cNvPr id="6" name="Freeform 6"/>
          <p:cNvSpPr/>
          <p:nvPr/>
        </p:nvSpPr>
        <p:spPr>
          <a:xfrm>
            <a:off x="15956260" y="7876825"/>
            <a:ext cx="2096852" cy="2410175"/>
          </a:xfrm>
          <a:custGeom>
            <a:avLst/>
            <a:gdLst/>
            <a:ahLst/>
            <a:cxnLst/>
            <a:rect l="l" t="t" r="r" b="b"/>
            <a:pathLst>
              <a:path w="2096852" h="2410175">
                <a:moveTo>
                  <a:pt x="0" y="0"/>
                </a:moveTo>
                <a:lnTo>
                  <a:pt x="2096852" y="0"/>
                </a:lnTo>
                <a:lnTo>
                  <a:pt x="2096852" y="2410175"/>
                </a:lnTo>
                <a:lnTo>
                  <a:pt x="0" y="241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75990">
            <a:off x="15085435" y="5143500"/>
            <a:ext cx="10287000" cy="8229600"/>
          </a:xfrm>
          <a:custGeom>
            <a:avLst/>
            <a:gdLst/>
            <a:ahLst/>
            <a:cxnLst/>
            <a:rect l="l" t="t" r="r" b="b"/>
            <a:pathLst>
              <a:path w="10287000" h="8229600">
                <a:moveTo>
                  <a:pt x="0" y="0"/>
                </a:moveTo>
                <a:lnTo>
                  <a:pt x="10287000" y="0"/>
                </a:lnTo>
                <a:lnTo>
                  <a:pt x="10287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4140" y="2301149"/>
            <a:ext cx="7632384" cy="5316575"/>
          </a:xfrm>
          <a:custGeom>
            <a:avLst/>
            <a:gdLst/>
            <a:ahLst/>
            <a:cxnLst/>
            <a:rect l="l" t="t" r="r" b="b"/>
            <a:pathLst>
              <a:path w="7632384" h="5316575">
                <a:moveTo>
                  <a:pt x="0" y="0"/>
                </a:moveTo>
                <a:lnTo>
                  <a:pt x="7632384" y="0"/>
                </a:lnTo>
                <a:lnTo>
                  <a:pt x="7632384" y="5316575"/>
                </a:lnTo>
                <a:lnTo>
                  <a:pt x="0" y="5316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71313" y="952500"/>
            <a:ext cx="12345375" cy="67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DISTRIBUTION BY PRODUCT CATEGORY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7243" y="2263049"/>
            <a:ext cx="9459924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Category Contribution to Total Sales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Coffee: ~39%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Tea: ~28%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Bakery: ~12%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Remaining categories contribute marginally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Coffee and Tea together account for over two-thirds of total revenue, confirming that the business is driven by core beverage products rather than ancillary items.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Protect core beverage quality and pricing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bakery and add-ons as complementary upsell products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710949" y="0"/>
            <a:ext cx="1226775" cy="1526314"/>
          </a:xfrm>
          <a:custGeom>
            <a:avLst/>
            <a:gdLst/>
            <a:ahLst/>
            <a:cxnLst/>
            <a:rect l="l" t="t" r="r" b="b"/>
            <a:pathLst>
              <a:path w="1226775" h="1526314">
                <a:moveTo>
                  <a:pt x="0" y="0"/>
                </a:moveTo>
                <a:lnTo>
                  <a:pt x="1226775" y="0"/>
                </a:lnTo>
                <a:lnTo>
                  <a:pt x="1226775" y="1526314"/>
                </a:lnTo>
                <a:lnTo>
                  <a:pt x="0" y="1526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3639" y="8992449"/>
            <a:ext cx="1390122" cy="1294551"/>
          </a:xfrm>
          <a:custGeom>
            <a:avLst/>
            <a:gdLst/>
            <a:ahLst/>
            <a:cxnLst/>
            <a:rect l="l" t="t" r="r" b="b"/>
            <a:pathLst>
              <a:path w="1390122" h="1294551">
                <a:moveTo>
                  <a:pt x="0" y="0"/>
                </a:moveTo>
                <a:lnTo>
                  <a:pt x="1390122" y="0"/>
                </a:lnTo>
                <a:lnTo>
                  <a:pt x="1390122" y="1294551"/>
                </a:lnTo>
                <a:lnTo>
                  <a:pt x="0" y="129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65559" y="7424532"/>
            <a:ext cx="5266407" cy="7093348"/>
            <a:chOff x="0" y="0"/>
            <a:chExt cx="7021876" cy="9457798"/>
          </a:xfrm>
        </p:grpSpPr>
        <p:sp>
          <p:nvSpPr>
            <p:cNvPr id="3" name="Freeform 3"/>
            <p:cNvSpPr/>
            <p:nvPr/>
          </p:nvSpPr>
          <p:spPr>
            <a:xfrm>
              <a:off x="2678111" y="344765"/>
              <a:ext cx="4343765" cy="5193632"/>
            </a:xfrm>
            <a:custGeom>
              <a:avLst/>
              <a:gdLst/>
              <a:ahLst/>
              <a:cxnLst/>
              <a:rect l="l" t="t" r="r" b="b"/>
              <a:pathLst>
                <a:path w="4343765" h="5193632">
                  <a:moveTo>
                    <a:pt x="0" y="0"/>
                  </a:moveTo>
                  <a:lnTo>
                    <a:pt x="4343765" y="0"/>
                  </a:lnTo>
                  <a:lnTo>
                    <a:pt x="4343765" y="5193632"/>
                  </a:lnTo>
                  <a:lnTo>
                    <a:pt x="0" y="5193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101220" cy="8110457"/>
            </a:xfrm>
            <a:custGeom>
              <a:avLst/>
              <a:gdLst/>
              <a:ahLst/>
              <a:cxnLst/>
              <a:rect l="l" t="t" r="r" b="b"/>
              <a:pathLst>
                <a:path w="5101220" h="8110457">
                  <a:moveTo>
                    <a:pt x="0" y="0"/>
                  </a:moveTo>
                  <a:lnTo>
                    <a:pt x="5101220" y="0"/>
                  </a:lnTo>
                  <a:lnTo>
                    <a:pt x="5101220" y="8110457"/>
                  </a:lnTo>
                  <a:lnTo>
                    <a:pt x="0" y="8110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81306" y="2231329"/>
              <a:ext cx="5150502" cy="7226469"/>
            </a:xfrm>
            <a:custGeom>
              <a:avLst/>
              <a:gdLst/>
              <a:ahLst/>
              <a:cxnLst/>
              <a:rect l="l" t="t" r="r" b="b"/>
              <a:pathLst>
                <a:path w="5150502" h="7226469">
                  <a:moveTo>
                    <a:pt x="0" y="0"/>
                  </a:moveTo>
                  <a:lnTo>
                    <a:pt x="5150502" y="0"/>
                  </a:lnTo>
                  <a:lnTo>
                    <a:pt x="5150502" y="7226469"/>
                  </a:lnTo>
                  <a:lnTo>
                    <a:pt x="0" y="7226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4028438" y="2425598"/>
              <a:ext cx="1738970" cy="578603"/>
            </a:xfrm>
            <a:custGeom>
              <a:avLst/>
              <a:gdLst/>
              <a:ahLst/>
              <a:cxnLst/>
              <a:rect l="l" t="t" r="r" b="b"/>
              <a:pathLst>
                <a:path w="1738970" h="578603">
                  <a:moveTo>
                    <a:pt x="0" y="0"/>
                  </a:moveTo>
                  <a:lnTo>
                    <a:pt x="1738970" y="0"/>
                  </a:lnTo>
                  <a:lnTo>
                    <a:pt x="1738970" y="578603"/>
                  </a:lnTo>
                  <a:lnTo>
                    <a:pt x="0" y="578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4439666" y="2425598"/>
              <a:ext cx="661554" cy="374605"/>
            </a:xfrm>
            <a:custGeom>
              <a:avLst/>
              <a:gdLst/>
              <a:ahLst/>
              <a:cxnLst/>
              <a:rect l="l" t="t" r="r" b="b"/>
              <a:pathLst>
                <a:path w="661554" h="374605">
                  <a:moveTo>
                    <a:pt x="0" y="0"/>
                  </a:moveTo>
                  <a:lnTo>
                    <a:pt x="661554" y="0"/>
                  </a:lnTo>
                  <a:lnTo>
                    <a:pt x="661554" y="374605"/>
                  </a:lnTo>
                  <a:lnTo>
                    <a:pt x="0" y="374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101220" y="2231329"/>
              <a:ext cx="502678" cy="568874"/>
            </a:xfrm>
            <a:custGeom>
              <a:avLst/>
              <a:gdLst/>
              <a:ahLst/>
              <a:cxnLst/>
              <a:rect l="l" t="t" r="r" b="b"/>
              <a:pathLst>
                <a:path w="502678" h="568874">
                  <a:moveTo>
                    <a:pt x="0" y="0"/>
                  </a:moveTo>
                  <a:lnTo>
                    <a:pt x="502678" y="0"/>
                  </a:lnTo>
                  <a:lnTo>
                    <a:pt x="502678" y="568874"/>
                  </a:lnTo>
                  <a:lnTo>
                    <a:pt x="0" y="568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3248294" y="1269269"/>
              <a:ext cx="933823" cy="1343631"/>
            </a:xfrm>
            <a:prstGeom prst="rect">
              <a:avLst/>
            </a:prstGeom>
          </p:spPr>
        </p:pic>
        <p:sp>
          <p:nvSpPr>
            <p:cNvPr id="10" name="Freeform 10"/>
            <p:cNvSpPr/>
            <p:nvPr/>
          </p:nvSpPr>
          <p:spPr>
            <a:xfrm>
              <a:off x="1710252" y="2089951"/>
              <a:ext cx="623819" cy="851630"/>
            </a:xfrm>
            <a:custGeom>
              <a:avLst/>
              <a:gdLst/>
              <a:ahLst/>
              <a:cxnLst/>
              <a:rect l="l" t="t" r="r" b="b"/>
              <a:pathLst>
                <a:path w="623819" h="851630">
                  <a:moveTo>
                    <a:pt x="0" y="0"/>
                  </a:moveTo>
                  <a:lnTo>
                    <a:pt x="623818" y="0"/>
                  </a:lnTo>
                  <a:lnTo>
                    <a:pt x="623818" y="851630"/>
                  </a:lnTo>
                  <a:lnTo>
                    <a:pt x="0" y="851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334070" y="1516550"/>
              <a:ext cx="688081" cy="1146801"/>
            </a:xfrm>
            <a:custGeom>
              <a:avLst/>
              <a:gdLst/>
              <a:ahLst/>
              <a:cxnLst/>
              <a:rect l="l" t="t" r="r" b="b"/>
              <a:pathLst>
                <a:path w="688081" h="1146801">
                  <a:moveTo>
                    <a:pt x="0" y="0"/>
                  </a:moveTo>
                  <a:lnTo>
                    <a:pt x="688081" y="0"/>
                  </a:lnTo>
                  <a:lnTo>
                    <a:pt x="688081" y="1146802"/>
                  </a:lnTo>
                  <a:lnTo>
                    <a:pt x="0" y="114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123050" y="1785678"/>
              <a:ext cx="1059067" cy="1279839"/>
            </a:xfrm>
            <a:custGeom>
              <a:avLst/>
              <a:gdLst/>
              <a:ahLst/>
              <a:cxnLst/>
              <a:rect l="l" t="t" r="r" b="b"/>
              <a:pathLst>
                <a:path w="1059067" h="1279839">
                  <a:moveTo>
                    <a:pt x="0" y="0"/>
                  </a:moveTo>
                  <a:lnTo>
                    <a:pt x="1059067" y="0"/>
                  </a:lnTo>
                  <a:lnTo>
                    <a:pt x="1059067" y="1279839"/>
                  </a:lnTo>
                  <a:lnTo>
                    <a:pt x="0" y="1279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471296" y="2024874"/>
            <a:ext cx="7123011" cy="4800560"/>
          </a:xfrm>
          <a:custGeom>
            <a:avLst/>
            <a:gdLst/>
            <a:ahLst/>
            <a:cxnLst/>
            <a:rect l="l" t="t" r="r" b="b"/>
            <a:pathLst>
              <a:path w="7123011" h="4800560">
                <a:moveTo>
                  <a:pt x="0" y="0"/>
                </a:moveTo>
                <a:lnTo>
                  <a:pt x="7123011" y="0"/>
                </a:lnTo>
                <a:lnTo>
                  <a:pt x="7123011" y="4800560"/>
                </a:lnTo>
                <a:lnTo>
                  <a:pt x="0" y="480056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8039" r="-51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58034" y="971550"/>
            <a:ext cx="5771932" cy="58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349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Size Distribution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733" y="2154279"/>
            <a:ext cx="9411292" cy="594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Order Size Breakdown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Regular: 31%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Large: 30%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Not Defined: 30%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Small: 9%</a:t>
            </a:r>
          </a:p>
          <a:p>
            <a:pPr algn="just">
              <a:lnSpc>
                <a:spcPts val="3415"/>
              </a:lnSpc>
            </a:pPr>
            <a:endParaRPr lang="en-US" sz="243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</a:t>
            </a:r>
          </a:p>
          <a:p>
            <a:pPr algn="just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customers opt for regular or large sizes, indicating comfort with mid-to-high pricing tiers.</a:t>
            </a:r>
          </a:p>
          <a:p>
            <a:pPr algn="just">
              <a:lnSpc>
                <a:spcPts val="3415"/>
              </a:lnSpc>
            </a:pPr>
            <a:endParaRPr lang="en-US" sz="243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3415"/>
              </a:lnSpc>
            </a:pPr>
            <a:r>
              <a:rPr lang="en-US" sz="243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Promote size upgrades through minimal price differences</a:t>
            </a:r>
          </a:p>
          <a:p>
            <a:pPr marL="526709" lvl="1" indent="-263355" algn="just">
              <a:lnSpc>
                <a:spcPts val="3415"/>
              </a:lnSpc>
              <a:buFont typeface="Arial"/>
              <a:buChar char="•"/>
            </a:pPr>
            <a:r>
              <a:rPr lang="en-US" sz="24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Clearly define “Not Defined” orders to improve data quality</a:t>
            </a:r>
          </a:p>
          <a:p>
            <a:pPr algn="just">
              <a:lnSpc>
                <a:spcPts val="3415"/>
              </a:lnSpc>
            </a:pPr>
            <a:endParaRPr lang="en-US" sz="243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2892" y="8128320"/>
            <a:ext cx="3623184" cy="2259961"/>
          </a:xfrm>
          <a:custGeom>
            <a:avLst/>
            <a:gdLst/>
            <a:ahLst/>
            <a:cxnLst/>
            <a:rect l="l" t="t" r="r" b="b"/>
            <a:pathLst>
              <a:path w="3623184" h="2259961">
                <a:moveTo>
                  <a:pt x="0" y="0"/>
                </a:moveTo>
                <a:lnTo>
                  <a:pt x="3623184" y="0"/>
                </a:lnTo>
                <a:lnTo>
                  <a:pt x="3623184" y="2259960"/>
                </a:lnTo>
                <a:lnTo>
                  <a:pt x="0" y="225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60218" y="2170212"/>
            <a:ext cx="8030012" cy="5292129"/>
          </a:xfrm>
          <a:custGeom>
            <a:avLst/>
            <a:gdLst/>
            <a:ahLst/>
            <a:cxnLst/>
            <a:rect l="l" t="t" r="r" b="b"/>
            <a:pathLst>
              <a:path w="8030012" h="5292129">
                <a:moveTo>
                  <a:pt x="0" y="0"/>
                </a:moveTo>
                <a:lnTo>
                  <a:pt x="8030012" y="0"/>
                </a:lnTo>
                <a:lnTo>
                  <a:pt x="8030012" y="5292128"/>
                </a:lnTo>
                <a:lnTo>
                  <a:pt x="0" y="529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4185" y="1992630"/>
            <a:ext cx="9036033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Products by Sales Revenue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Barista Espresso: $91,406.20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Brewed Chai Tea: $77,081.95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Hot Chocolate: $72,416.00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Gourmet Brewed Coffee: $70,034.60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Brewed Black Tea: $47,932.00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Classic beverages dominate sales, indicating strong customer preference for familiar, reliable products.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Maintain consistent quality for top sellers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Introduce premium variations of best-performing items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53001" y="578488"/>
            <a:ext cx="8922224" cy="80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45"/>
              </a:lnSpc>
              <a:spcBef>
                <a:spcPct val="0"/>
              </a:spcBef>
            </a:pPr>
            <a:r>
              <a:rPr lang="en-US" sz="467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Best-Selling Products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6498" y="2423976"/>
            <a:ext cx="7990071" cy="5439330"/>
          </a:xfrm>
          <a:custGeom>
            <a:avLst/>
            <a:gdLst/>
            <a:ahLst/>
            <a:cxnLst/>
            <a:rect l="l" t="t" r="r" b="b"/>
            <a:pathLst>
              <a:path w="7990071" h="5439330">
                <a:moveTo>
                  <a:pt x="0" y="0"/>
                </a:moveTo>
                <a:lnTo>
                  <a:pt x="7990071" y="0"/>
                </a:lnTo>
                <a:lnTo>
                  <a:pt x="7990071" y="5439330"/>
                </a:lnTo>
                <a:lnTo>
                  <a:pt x="0" y="5439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1651" y="8780544"/>
            <a:ext cx="1493274" cy="1506456"/>
          </a:xfrm>
          <a:custGeom>
            <a:avLst/>
            <a:gdLst/>
            <a:ahLst/>
            <a:cxnLst/>
            <a:rect l="l" t="t" r="r" b="b"/>
            <a:pathLst>
              <a:path w="1493274" h="1506456">
                <a:moveTo>
                  <a:pt x="0" y="0"/>
                </a:moveTo>
                <a:lnTo>
                  <a:pt x="1493275" y="0"/>
                </a:lnTo>
                <a:lnTo>
                  <a:pt x="1493275" y="1506456"/>
                </a:lnTo>
                <a:lnTo>
                  <a:pt x="0" y="1506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66060" y="929184"/>
            <a:ext cx="8955976" cy="69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2"/>
              </a:lnSpc>
              <a:spcBef>
                <a:spcPct val="0"/>
              </a:spcBef>
            </a:pPr>
            <a:r>
              <a:rPr lang="en-US" sz="400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STORE LOCATION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1651" y="2314511"/>
            <a:ext cx="8599416" cy="554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sz="241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&amp; Footfall by Location</a:t>
            </a:r>
          </a:p>
          <a:p>
            <a:pPr marL="522161" lvl="1" indent="-261081" algn="l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Hell’s Kitchen: $236,511.17 (Highest)</a:t>
            </a:r>
          </a:p>
          <a:p>
            <a:pPr marL="522161" lvl="1" indent="-261081" algn="l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Astoria: $232,243.91</a:t>
            </a:r>
          </a:p>
          <a:p>
            <a:pPr marL="522161" lvl="1" indent="-261081" algn="l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Lower Manhattan: $230,057.25 (Lowest)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endParaRPr lang="en-US" sz="241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sz="241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Footfall Insight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Despite relatively less footfall in lower Manhattan, revenue is similar to other locations, suggesting differences in order value or product mix.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endParaRPr lang="en-US" sz="241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sz="241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algn="l">
              <a:lnSpc>
                <a:spcPts val="3385"/>
              </a:lnSpc>
              <a:spcBef>
                <a:spcPct val="0"/>
              </a:spcBef>
            </a:pPr>
            <a:r>
              <a:rPr lang="en-US" sz="241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Analyze product-level performance by location to replicate high-revenue strategies across all stores.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E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0771" y="2691153"/>
            <a:ext cx="8515432" cy="5146017"/>
          </a:xfrm>
          <a:custGeom>
            <a:avLst/>
            <a:gdLst/>
            <a:ahLst/>
            <a:cxnLst/>
            <a:rect l="l" t="t" r="r" b="b"/>
            <a:pathLst>
              <a:path w="8515432" h="5146017">
                <a:moveTo>
                  <a:pt x="0" y="0"/>
                </a:moveTo>
                <a:lnTo>
                  <a:pt x="8515433" y="0"/>
                </a:lnTo>
                <a:lnTo>
                  <a:pt x="8515433" y="5146017"/>
                </a:lnTo>
                <a:lnTo>
                  <a:pt x="0" y="5146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8087" y="2532392"/>
            <a:ext cx="8550108" cy="542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Weekly Sales Pattern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Highest sales on Monday and Friday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Lowest sales on Saturday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Stable performance during midweek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Weekday sales outperform weekends, reinforcing the workday coffee consumption model.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Launch weekend-specific promotions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Target leisure customers with bundled offers on Saturdays</a:t>
            </a:r>
          </a:p>
        </p:txBody>
      </p:sp>
      <p:sp>
        <p:nvSpPr>
          <p:cNvPr id="4" name="Freeform 4"/>
          <p:cNvSpPr/>
          <p:nvPr/>
        </p:nvSpPr>
        <p:spPr>
          <a:xfrm>
            <a:off x="14921053" y="8138766"/>
            <a:ext cx="2776907" cy="1870941"/>
          </a:xfrm>
          <a:custGeom>
            <a:avLst/>
            <a:gdLst/>
            <a:ahLst/>
            <a:cxnLst/>
            <a:rect l="l" t="t" r="r" b="b"/>
            <a:pathLst>
              <a:path w="2776907" h="1870941">
                <a:moveTo>
                  <a:pt x="0" y="0"/>
                </a:moveTo>
                <a:lnTo>
                  <a:pt x="2776907" y="0"/>
                </a:lnTo>
                <a:lnTo>
                  <a:pt x="2776907" y="1870941"/>
                </a:lnTo>
                <a:lnTo>
                  <a:pt x="0" y="1870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04676" y="1131897"/>
            <a:ext cx="8073123" cy="88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4"/>
              </a:lnSpc>
              <a:spcBef>
                <a:spcPct val="0"/>
              </a:spcBef>
            </a:pPr>
            <a:r>
              <a:rPr lang="en-US" sz="5145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by Day of the Week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631</Words>
  <Application>Microsoft Office PowerPoint</Application>
  <PresentationFormat>Custom</PresentationFormat>
  <Paragraphs>108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Canva Sans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Presentation</dc:title>
  <cp:lastModifiedBy>abhishek luitel</cp:lastModifiedBy>
  <cp:revision>2</cp:revision>
  <dcterms:created xsi:type="dcterms:W3CDTF">2006-08-16T00:00:00Z</dcterms:created>
  <dcterms:modified xsi:type="dcterms:W3CDTF">2026-01-11T10:16:32Z</dcterms:modified>
  <dc:identifier>DAG9wF99Qng</dc:identifier>
</cp:coreProperties>
</file>